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06"/>
    <a:srgbClr val="0B7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797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79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3476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68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34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02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75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476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818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212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118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0644D-510C-40BD-BC30-7883FB9FE884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D2F5D-3DFA-4AE9-9DE7-0AE733878C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35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sv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retraso 7">
            <a:extLst>
              <a:ext uri="{FF2B5EF4-FFF2-40B4-BE49-F238E27FC236}">
                <a16:creationId xmlns:a16="http://schemas.microsoft.com/office/drawing/2014/main" id="{08C30FCB-A6F9-4F71-BA26-90CAB2A73258}"/>
              </a:ext>
            </a:extLst>
          </p:cNvPr>
          <p:cNvSpPr/>
          <p:nvPr/>
        </p:nvSpPr>
        <p:spPr>
          <a:xfrm rot="16200000">
            <a:off x="2886455" y="5774727"/>
            <a:ext cx="1085087" cy="6858003"/>
          </a:xfrm>
          <a:custGeom>
            <a:avLst/>
            <a:gdLst>
              <a:gd name="connsiteX0" fmla="*/ 0 w 902208"/>
              <a:gd name="connsiteY0" fmla="*/ 0 h 6858000"/>
              <a:gd name="connsiteX1" fmla="*/ 451104 w 902208"/>
              <a:gd name="connsiteY1" fmla="*/ 0 h 6858000"/>
              <a:gd name="connsiteX2" fmla="*/ 902208 w 902208"/>
              <a:gd name="connsiteY2" fmla="*/ 3429000 h 6858000"/>
              <a:gd name="connsiteX3" fmla="*/ 451104 w 902208"/>
              <a:gd name="connsiteY3" fmla="*/ 6858000 h 6858000"/>
              <a:gd name="connsiteX4" fmla="*/ 0 w 902208"/>
              <a:gd name="connsiteY4" fmla="*/ 6858000 h 6858000"/>
              <a:gd name="connsiteX5" fmla="*/ 0 w 902208"/>
              <a:gd name="connsiteY5" fmla="*/ 0 h 6858000"/>
              <a:gd name="connsiteX0" fmla="*/ 0 w 904712"/>
              <a:gd name="connsiteY0" fmla="*/ 25052 h 6883052"/>
              <a:gd name="connsiteX1" fmla="*/ 275739 w 904712"/>
              <a:gd name="connsiteY1" fmla="*/ 0 h 6883052"/>
              <a:gd name="connsiteX2" fmla="*/ 902208 w 904712"/>
              <a:gd name="connsiteY2" fmla="*/ 3454052 h 6883052"/>
              <a:gd name="connsiteX3" fmla="*/ 451104 w 904712"/>
              <a:gd name="connsiteY3" fmla="*/ 6883052 h 6883052"/>
              <a:gd name="connsiteX4" fmla="*/ 0 w 904712"/>
              <a:gd name="connsiteY4" fmla="*/ 6883052 h 6883052"/>
              <a:gd name="connsiteX5" fmla="*/ 0 w 904712"/>
              <a:gd name="connsiteY5" fmla="*/ 25052 h 6883052"/>
              <a:gd name="connsiteX0" fmla="*/ 0 w 902291"/>
              <a:gd name="connsiteY0" fmla="*/ 25052 h 6895578"/>
              <a:gd name="connsiteX1" fmla="*/ 275739 w 902291"/>
              <a:gd name="connsiteY1" fmla="*/ 0 h 6895578"/>
              <a:gd name="connsiteX2" fmla="*/ 902208 w 902291"/>
              <a:gd name="connsiteY2" fmla="*/ 3454052 h 6895578"/>
              <a:gd name="connsiteX3" fmla="*/ 313317 w 902291"/>
              <a:gd name="connsiteY3" fmla="*/ 6895578 h 6895578"/>
              <a:gd name="connsiteX4" fmla="*/ 0 w 902291"/>
              <a:gd name="connsiteY4" fmla="*/ 6883052 h 6895578"/>
              <a:gd name="connsiteX5" fmla="*/ 0 w 902291"/>
              <a:gd name="connsiteY5" fmla="*/ 25052 h 6895578"/>
              <a:gd name="connsiteX0" fmla="*/ 0 w 902243"/>
              <a:gd name="connsiteY0" fmla="*/ 2750 h 6873276"/>
              <a:gd name="connsiteX1" fmla="*/ 289120 w 902243"/>
              <a:gd name="connsiteY1" fmla="*/ 0 h 6873276"/>
              <a:gd name="connsiteX2" fmla="*/ 902208 w 902243"/>
              <a:gd name="connsiteY2" fmla="*/ 3431750 h 6873276"/>
              <a:gd name="connsiteX3" fmla="*/ 313317 w 902243"/>
              <a:gd name="connsiteY3" fmla="*/ 6873276 h 6873276"/>
              <a:gd name="connsiteX4" fmla="*/ 0 w 902243"/>
              <a:gd name="connsiteY4" fmla="*/ 6860750 h 6873276"/>
              <a:gd name="connsiteX5" fmla="*/ 0 w 902243"/>
              <a:gd name="connsiteY5" fmla="*/ 2750 h 6873276"/>
              <a:gd name="connsiteX0" fmla="*/ 0 w 1085110"/>
              <a:gd name="connsiteY0" fmla="*/ 2750 h 6873276"/>
              <a:gd name="connsiteX1" fmla="*/ 289120 w 1085110"/>
              <a:gd name="connsiteY1" fmla="*/ 0 h 6873276"/>
              <a:gd name="connsiteX2" fmla="*/ 1085087 w 1085110"/>
              <a:gd name="connsiteY2" fmla="*/ 3494199 h 6873276"/>
              <a:gd name="connsiteX3" fmla="*/ 313317 w 1085110"/>
              <a:gd name="connsiteY3" fmla="*/ 6873276 h 6873276"/>
              <a:gd name="connsiteX4" fmla="*/ 0 w 1085110"/>
              <a:gd name="connsiteY4" fmla="*/ 6860750 h 6873276"/>
              <a:gd name="connsiteX5" fmla="*/ 0 w 1085110"/>
              <a:gd name="connsiteY5" fmla="*/ 2750 h 6873276"/>
              <a:gd name="connsiteX0" fmla="*/ 0 w 1085110"/>
              <a:gd name="connsiteY0" fmla="*/ 2750 h 6873276"/>
              <a:gd name="connsiteX1" fmla="*/ 289120 w 1085110"/>
              <a:gd name="connsiteY1" fmla="*/ 0 h 6873276"/>
              <a:gd name="connsiteX2" fmla="*/ 1085087 w 1085110"/>
              <a:gd name="connsiteY2" fmla="*/ 3494199 h 6873276"/>
              <a:gd name="connsiteX3" fmla="*/ 313317 w 1085110"/>
              <a:gd name="connsiteY3" fmla="*/ 6873276 h 6873276"/>
              <a:gd name="connsiteX4" fmla="*/ 0 w 1085110"/>
              <a:gd name="connsiteY4" fmla="*/ 6860750 h 6873276"/>
              <a:gd name="connsiteX5" fmla="*/ 0 w 1085110"/>
              <a:gd name="connsiteY5" fmla="*/ 2750 h 6873276"/>
              <a:gd name="connsiteX0" fmla="*/ 0 w 1089413"/>
              <a:gd name="connsiteY0" fmla="*/ 0 h 6870526"/>
              <a:gd name="connsiteX1" fmla="*/ 543368 w 1089413"/>
              <a:gd name="connsiteY1" fmla="*/ 1711 h 6870526"/>
              <a:gd name="connsiteX2" fmla="*/ 1085087 w 1089413"/>
              <a:gd name="connsiteY2" fmla="*/ 3491449 h 6870526"/>
              <a:gd name="connsiteX3" fmla="*/ 313317 w 1089413"/>
              <a:gd name="connsiteY3" fmla="*/ 6870526 h 6870526"/>
              <a:gd name="connsiteX4" fmla="*/ 0 w 1089413"/>
              <a:gd name="connsiteY4" fmla="*/ 6858000 h 6870526"/>
              <a:gd name="connsiteX5" fmla="*/ 0 w 1089413"/>
              <a:gd name="connsiteY5" fmla="*/ 0 h 6870526"/>
              <a:gd name="connsiteX0" fmla="*/ 0 w 1090346"/>
              <a:gd name="connsiteY0" fmla="*/ 0 h 6870526"/>
              <a:gd name="connsiteX1" fmla="*/ 543368 w 1090346"/>
              <a:gd name="connsiteY1" fmla="*/ 1711 h 6870526"/>
              <a:gd name="connsiteX2" fmla="*/ 1085087 w 1090346"/>
              <a:gd name="connsiteY2" fmla="*/ 3491449 h 6870526"/>
              <a:gd name="connsiteX3" fmla="*/ 313317 w 1090346"/>
              <a:gd name="connsiteY3" fmla="*/ 6870526 h 6870526"/>
              <a:gd name="connsiteX4" fmla="*/ 0 w 1090346"/>
              <a:gd name="connsiteY4" fmla="*/ 6858000 h 6870526"/>
              <a:gd name="connsiteX5" fmla="*/ 0 w 1090346"/>
              <a:gd name="connsiteY5" fmla="*/ 0 h 6870526"/>
              <a:gd name="connsiteX0" fmla="*/ 0 w 1085088"/>
              <a:gd name="connsiteY0" fmla="*/ 0 h 6866065"/>
              <a:gd name="connsiteX1" fmla="*/ 543368 w 1085088"/>
              <a:gd name="connsiteY1" fmla="*/ 1711 h 6866065"/>
              <a:gd name="connsiteX2" fmla="*/ 1085087 w 1085088"/>
              <a:gd name="connsiteY2" fmla="*/ 3491449 h 6866065"/>
              <a:gd name="connsiteX3" fmla="*/ 540802 w 1085088"/>
              <a:gd name="connsiteY3" fmla="*/ 6866065 h 6866065"/>
              <a:gd name="connsiteX4" fmla="*/ 0 w 1085088"/>
              <a:gd name="connsiteY4" fmla="*/ 6858000 h 6866065"/>
              <a:gd name="connsiteX5" fmla="*/ 0 w 1085088"/>
              <a:gd name="connsiteY5" fmla="*/ 0 h 6866065"/>
              <a:gd name="connsiteX0" fmla="*/ 0 w 1085088"/>
              <a:gd name="connsiteY0" fmla="*/ 0 h 6866065"/>
              <a:gd name="connsiteX1" fmla="*/ 543368 w 1085088"/>
              <a:gd name="connsiteY1" fmla="*/ 1711 h 6866065"/>
              <a:gd name="connsiteX2" fmla="*/ 1085087 w 1085088"/>
              <a:gd name="connsiteY2" fmla="*/ 3491449 h 6866065"/>
              <a:gd name="connsiteX3" fmla="*/ 540802 w 1085088"/>
              <a:gd name="connsiteY3" fmla="*/ 6866065 h 6866065"/>
              <a:gd name="connsiteX4" fmla="*/ 0 w 1085088"/>
              <a:gd name="connsiteY4" fmla="*/ 6858003 h 6866065"/>
              <a:gd name="connsiteX5" fmla="*/ 0 w 1085088"/>
              <a:gd name="connsiteY5" fmla="*/ 0 h 6866065"/>
              <a:gd name="connsiteX0" fmla="*/ 0 w 1085087"/>
              <a:gd name="connsiteY0" fmla="*/ 0 h 6858003"/>
              <a:gd name="connsiteX1" fmla="*/ 543368 w 1085087"/>
              <a:gd name="connsiteY1" fmla="*/ 1711 h 6858003"/>
              <a:gd name="connsiteX2" fmla="*/ 1085087 w 1085087"/>
              <a:gd name="connsiteY2" fmla="*/ 3491449 h 6858003"/>
              <a:gd name="connsiteX3" fmla="*/ 543761 w 1085087"/>
              <a:gd name="connsiteY3" fmla="*/ 6857191 h 6858003"/>
              <a:gd name="connsiteX4" fmla="*/ 0 w 1085087"/>
              <a:gd name="connsiteY4" fmla="*/ 6858003 h 6858003"/>
              <a:gd name="connsiteX5" fmla="*/ 0 w 1085087"/>
              <a:gd name="connsiteY5" fmla="*/ 0 h 6858003"/>
              <a:gd name="connsiteX0" fmla="*/ 0 w 1085087"/>
              <a:gd name="connsiteY0" fmla="*/ 0 h 6858003"/>
              <a:gd name="connsiteX1" fmla="*/ 543368 w 1085087"/>
              <a:gd name="connsiteY1" fmla="*/ 1711 h 6858003"/>
              <a:gd name="connsiteX2" fmla="*/ 1085087 w 1085087"/>
              <a:gd name="connsiteY2" fmla="*/ 3491449 h 6858003"/>
              <a:gd name="connsiteX3" fmla="*/ 543761 w 1085087"/>
              <a:gd name="connsiteY3" fmla="*/ 6857191 h 6858003"/>
              <a:gd name="connsiteX4" fmla="*/ 0 w 1085087"/>
              <a:gd name="connsiteY4" fmla="*/ 6858003 h 6858003"/>
              <a:gd name="connsiteX5" fmla="*/ 0 w 1085087"/>
              <a:gd name="connsiteY5" fmla="*/ 0 h 6858003"/>
              <a:gd name="connsiteX0" fmla="*/ 0 w 1085087"/>
              <a:gd name="connsiteY0" fmla="*/ 0 h 6858003"/>
              <a:gd name="connsiteX1" fmla="*/ 543368 w 1085087"/>
              <a:gd name="connsiteY1" fmla="*/ 1711 h 6858003"/>
              <a:gd name="connsiteX2" fmla="*/ 1085087 w 1085087"/>
              <a:gd name="connsiteY2" fmla="*/ 3491449 h 6858003"/>
              <a:gd name="connsiteX3" fmla="*/ 543761 w 1085087"/>
              <a:gd name="connsiteY3" fmla="*/ 6857191 h 6858003"/>
              <a:gd name="connsiteX4" fmla="*/ 0 w 1085087"/>
              <a:gd name="connsiteY4" fmla="*/ 6858003 h 6858003"/>
              <a:gd name="connsiteX5" fmla="*/ 0 w 1085087"/>
              <a:gd name="connsiteY5" fmla="*/ 0 h 6858003"/>
              <a:gd name="connsiteX0" fmla="*/ 0 w 1085087"/>
              <a:gd name="connsiteY0" fmla="*/ 0 h 6858003"/>
              <a:gd name="connsiteX1" fmla="*/ 543368 w 1085087"/>
              <a:gd name="connsiteY1" fmla="*/ 1711 h 6858003"/>
              <a:gd name="connsiteX2" fmla="*/ 1085087 w 1085087"/>
              <a:gd name="connsiteY2" fmla="*/ 3491449 h 6858003"/>
              <a:gd name="connsiteX3" fmla="*/ 543761 w 1085087"/>
              <a:gd name="connsiteY3" fmla="*/ 6857191 h 6858003"/>
              <a:gd name="connsiteX4" fmla="*/ 0 w 1085087"/>
              <a:gd name="connsiteY4" fmla="*/ 6858003 h 6858003"/>
              <a:gd name="connsiteX5" fmla="*/ 0 w 1085087"/>
              <a:gd name="connsiteY5" fmla="*/ 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087" h="6858003">
                <a:moveTo>
                  <a:pt x="0" y="0"/>
                </a:moveTo>
                <a:lnTo>
                  <a:pt x="543368" y="1711"/>
                </a:lnTo>
                <a:cubicBezTo>
                  <a:pt x="953084" y="1272950"/>
                  <a:pt x="1085022" y="2348869"/>
                  <a:pt x="1085087" y="3491449"/>
                </a:cubicBezTo>
                <a:cubicBezTo>
                  <a:pt x="1085153" y="4634029"/>
                  <a:pt x="997084" y="5427885"/>
                  <a:pt x="543761" y="6857191"/>
                </a:cubicBezTo>
                <a:lnTo>
                  <a:pt x="0" y="6858003"/>
                </a:lnTo>
                <a:lnTo>
                  <a:pt x="0" y="0"/>
                </a:lnTo>
                <a:close/>
              </a:path>
            </a:pathLst>
          </a:custGeom>
          <a:solidFill>
            <a:srgbClr val="EC6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B23A4A2-5BE5-4D16-ADDB-18BF4D017E78}"/>
              </a:ext>
            </a:extLst>
          </p:cNvPr>
          <p:cNvSpPr/>
          <p:nvPr/>
        </p:nvSpPr>
        <p:spPr>
          <a:xfrm>
            <a:off x="0" y="9454698"/>
            <a:ext cx="6858000" cy="4365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formacion@iisaragon.es             976 71 38 56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14ABD62-3F5C-4C8C-A0C0-8028D0A3709B}"/>
              </a:ext>
            </a:extLst>
          </p:cNvPr>
          <p:cNvSpPr/>
          <p:nvPr/>
        </p:nvSpPr>
        <p:spPr>
          <a:xfrm>
            <a:off x="3934460" y="9625432"/>
            <a:ext cx="144000" cy="144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AB4260B-C879-457F-BDC3-003507250CA4}"/>
              </a:ext>
            </a:extLst>
          </p:cNvPr>
          <p:cNvGrpSpPr/>
          <p:nvPr/>
        </p:nvGrpSpPr>
        <p:grpSpPr>
          <a:xfrm>
            <a:off x="1921316" y="8879924"/>
            <a:ext cx="3457209" cy="514807"/>
            <a:chOff x="1376735" y="8695113"/>
            <a:chExt cx="3457209" cy="514807"/>
          </a:xfrm>
        </p:grpSpPr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1F063473-627D-41C3-847C-42CE6C4161CA}"/>
                </a:ext>
              </a:extLst>
            </p:cNvPr>
            <p:cNvSpPr txBox="1"/>
            <p:nvPr/>
          </p:nvSpPr>
          <p:spPr>
            <a:xfrm>
              <a:off x="1511610" y="8695113"/>
              <a:ext cx="2456235" cy="260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093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Place: XXXXXXXXXX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4DF3C52E-8346-4FCF-A2DD-C020FE2CCE06}"/>
                </a:ext>
              </a:extLst>
            </p:cNvPr>
            <p:cNvSpPr txBox="1"/>
            <p:nvPr/>
          </p:nvSpPr>
          <p:spPr>
            <a:xfrm>
              <a:off x="1507222" y="8949399"/>
              <a:ext cx="3326722" cy="260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093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Date: </a:t>
              </a:r>
              <a:r>
                <a:rPr lang="es-ES_tradnl" sz="1093" dirty="0" err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Month</a:t>
              </a:r>
              <a:r>
                <a:rPr lang="es-ES_tradnl" sz="1093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 </a:t>
              </a:r>
              <a:r>
                <a:rPr lang="es-ES_tradnl" sz="1093" dirty="0" err="1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xx</a:t>
              </a:r>
              <a:r>
                <a:rPr lang="es-ES_tradnl" sz="1093" dirty="0">
                  <a:solidFill>
                    <a:schemeClr val="bg1"/>
                  </a:solidFill>
                  <a:latin typeface="Trebuchet MS" charset="0"/>
                  <a:ea typeface="Trebuchet MS" charset="0"/>
                  <a:cs typeface="Trebuchet MS" charset="0"/>
                </a:rPr>
                <a:t>, 2025</a:t>
              </a: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6CCAF9B8-2FB9-4EFB-B641-57A728627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5785" y="8713106"/>
              <a:ext cx="114300" cy="177800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A8091FDF-5FD4-4323-A1B4-BC5F37C9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735" y="9015017"/>
              <a:ext cx="152400" cy="152400"/>
            </a:xfrm>
            <a:prstGeom prst="rect">
              <a:avLst/>
            </a:prstGeom>
          </p:spPr>
        </p:pic>
      </p:grpSp>
      <p:pic>
        <p:nvPicPr>
          <p:cNvPr id="19" name="Google Shape;88;p1">
            <a:extLst>
              <a:ext uri="{FF2B5EF4-FFF2-40B4-BE49-F238E27FC236}">
                <a16:creationId xmlns:a16="http://schemas.microsoft.com/office/drawing/2014/main" id="{465D94A6-020C-4EC2-9B83-D9A016A9CE0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202" r="84684" b="82811"/>
          <a:stretch/>
        </p:blipFill>
        <p:spPr>
          <a:xfrm>
            <a:off x="-74445" y="330015"/>
            <a:ext cx="1179343" cy="151494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76C459C-8A2B-443E-83F1-7E7B69C8B8A5}"/>
              </a:ext>
            </a:extLst>
          </p:cNvPr>
          <p:cNvSpPr txBox="1"/>
          <p:nvPr/>
        </p:nvSpPr>
        <p:spPr>
          <a:xfrm>
            <a:off x="1484798" y="2038616"/>
            <a:ext cx="386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>
                <a:solidFill>
                  <a:srgbClr val="EB7332"/>
                </a:solidFill>
              </a:rPr>
              <a:t>Month</a:t>
            </a:r>
            <a:r>
              <a:rPr lang="es-ES" sz="1600" b="1" dirty="0">
                <a:solidFill>
                  <a:srgbClr val="EB7332"/>
                </a:solidFill>
              </a:rPr>
              <a:t> XX 2025 | 09:00 </a:t>
            </a:r>
            <a:r>
              <a:rPr lang="es-ES" sz="1600" b="1" dirty="0" err="1">
                <a:solidFill>
                  <a:srgbClr val="EB7332"/>
                </a:solidFill>
              </a:rPr>
              <a:t>to</a:t>
            </a:r>
            <a:r>
              <a:rPr lang="es-ES" sz="1600" b="1" dirty="0">
                <a:solidFill>
                  <a:srgbClr val="EB7332"/>
                </a:solidFill>
              </a:rPr>
              <a:t> 10:00 AM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706EC2F-1E95-4D35-86AF-0909F9E821BE}"/>
              </a:ext>
            </a:extLst>
          </p:cNvPr>
          <p:cNvSpPr txBox="1"/>
          <p:nvPr/>
        </p:nvSpPr>
        <p:spPr>
          <a:xfrm>
            <a:off x="588092" y="2949719"/>
            <a:ext cx="2843144" cy="35548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Title of the first presentation: Subtitle of the first presentation</a:t>
            </a:r>
          </a:p>
          <a:p>
            <a:pPr algn="ctr">
              <a:spcAft>
                <a:spcPts val="600"/>
              </a:spcAft>
            </a:pPr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86982B-D3AD-427B-0C32-9DE9313DE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4" b="21235"/>
          <a:stretch>
            <a:fillRect/>
          </a:stretch>
        </p:blipFill>
        <p:spPr>
          <a:xfrm>
            <a:off x="2464303" y="98742"/>
            <a:ext cx="1929394" cy="90036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93586DB-9DB4-2566-DF01-89FCE14876E1}"/>
              </a:ext>
            </a:extLst>
          </p:cNvPr>
          <p:cNvSpPr/>
          <p:nvPr/>
        </p:nvSpPr>
        <p:spPr>
          <a:xfrm>
            <a:off x="1554279" y="1019564"/>
            <a:ext cx="37494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B7819"/>
                </a:solidFill>
                <a:latin typeface="Trebuchet MS" charset="0"/>
                <a:ea typeface="Times New Roman" panose="02020603050405020304" pitchFamily="18" charset="0"/>
              </a:rPr>
              <a:t>Investigadores predoctorales </a:t>
            </a:r>
          </a:p>
          <a:p>
            <a:pPr algn="ctr"/>
            <a:r>
              <a:rPr lang="es-ES" sz="1100" b="1" dirty="0">
                <a:solidFill>
                  <a:srgbClr val="0B7819"/>
                </a:solidFill>
                <a:latin typeface="Trebuchet MS" charset="0"/>
                <a:ea typeface="Times New Roman" panose="02020603050405020304" pitchFamily="18" charset="0"/>
              </a:rPr>
              <a:t>en Investigaciones Biomédicas de Aragón</a:t>
            </a:r>
            <a:endParaRPr lang="es-ES" sz="1100" dirty="0">
              <a:solidFill>
                <a:srgbClr val="0B781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0FDF851-86FF-D6CB-AA05-376DBA885E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33" y="427390"/>
            <a:ext cx="1503810" cy="1127306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4ACEABA-CD6F-2408-D8EC-F5E7819AC772}"/>
              </a:ext>
            </a:extLst>
          </p:cNvPr>
          <p:cNvSpPr/>
          <p:nvPr/>
        </p:nvSpPr>
        <p:spPr>
          <a:xfrm>
            <a:off x="1554279" y="1576563"/>
            <a:ext cx="3749438" cy="3906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B78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0B7819"/>
                </a:solidFill>
              </a:rPr>
              <a:t>V </a:t>
            </a:r>
            <a:r>
              <a:rPr lang="es-ES" sz="1600" b="1" dirty="0" err="1">
                <a:solidFill>
                  <a:srgbClr val="0B7819"/>
                </a:solidFill>
              </a:rPr>
              <a:t>ipIBA</a:t>
            </a:r>
            <a:r>
              <a:rPr lang="es-ES" sz="1600" b="1" dirty="0">
                <a:solidFill>
                  <a:srgbClr val="0B7819"/>
                </a:solidFill>
              </a:rPr>
              <a:t> </a:t>
            </a:r>
            <a:r>
              <a:rPr lang="es-ES" sz="1600" b="1" dirty="0" err="1">
                <a:solidFill>
                  <a:srgbClr val="0B7819"/>
                </a:solidFill>
              </a:rPr>
              <a:t>Seminar</a:t>
            </a:r>
            <a:r>
              <a:rPr lang="es-ES" sz="1600" b="1" dirty="0">
                <a:solidFill>
                  <a:srgbClr val="0B7819"/>
                </a:solidFill>
              </a:rPr>
              <a:t> Series (2026/2027)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87BDC4D-5445-48B5-E5A4-E25274AF3037}"/>
              </a:ext>
            </a:extLst>
          </p:cNvPr>
          <p:cNvSpPr/>
          <p:nvPr/>
        </p:nvSpPr>
        <p:spPr>
          <a:xfrm>
            <a:off x="4239658" y="6788987"/>
            <a:ext cx="2337281" cy="212519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955754"/>
              </a:avLst>
            </a:prstTxWarp>
            <a:spAutoFit/>
          </a:bodyPr>
          <a:lstStyle/>
          <a:p>
            <a:pPr algn="ctr"/>
            <a:r>
              <a:rPr lang="es-ES" b="0" i="1" cap="none" spc="0" dirty="0">
                <a:ln w="0"/>
                <a:solidFill>
                  <a:srgbClr val="EC6806"/>
                </a:solidFill>
              </a:rPr>
              <a:t>Networking &amp; Science</a:t>
            </a:r>
          </a:p>
        </p:txBody>
      </p:sp>
      <p:pic>
        <p:nvPicPr>
          <p:cNvPr id="21" name="Gráfico 20" descr="Café con relleno sólido">
            <a:extLst>
              <a:ext uri="{FF2B5EF4-FFF2-40B4-BE49-F238E27FC236}">
                <a16:creationId xmlns:a16="http://schemas.microsoft.com/office/drawing/2014/main" id="{4BFF6C11-287B-48B7-AFBE-E7569716C3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256783">
            <a:off x="4182281" y="7067453"/>
            <a:ext cx="312680" cy="31268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91A9B08B-1326-A1B8-4A4D-D78F1B40B27A}"/>
              </a:ext>
            </a:extLst>
          </p:cNvPr>
          <p:cNvSpPr txBox="1"/>
          <p:nvPr/>
        </p:nvSpPr>
        <p:spPr>
          <a:xfrm>
            <a:off x="600815" y="7654988"/>
            <a:ext cx="339815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400" b="1" dirty="0" err="1">
                <a:solidFill>
                  <a:srgbClr val="EB7332"/>
                </a:solidFill>
              </a:rPr>
              <a:t>Organizes</a:t>
            </a:r>
            <a:endParaRPr lang="es-ES" sz="2000" b="1" dirty="0">
              <a:solidFill>
                <a:srgbClr val="EB7332"/>
              </a:solidFill>
            </a:endParaRPr>
          </a:p>
          <a:p>
            <a:pPr algn="just"/>
            <a:r>
              <a:rPr lang="es-ES" sz="1200" dirty="0" err="1"/>
              <a:t>ipIBA</a:t>
            </a:r>
            <a:r>
              <a:rPr lang="es-ES" sz="1200" dirty="0"/>
              <a:t> </a:t>
            </a:r>
            <a:r>
              <a:rPr lang="es-ES" sz="1200" dirty="0" err="1"/>
              <a:t>Group</a:t>
            </a:r>
            <a:r>
              <a:rPr lang="es-ES" sz="1200" dirty="0"/>
              <a:t> (Predoctoral Researchers in </a:t>
            </a:r>
            <a:r>
              <a:rPr lang="es-ES" sz="1200" dirty="0" err="1"/>
              <a:t>Biomedical</a:t>
            </a:r>
            <a:r>
              <a:rPr lang="es-ES" sz="1200" dirty="0"/>
              <a:t> </a:t>
            </a:r>
            <a:r>
              <a:rPr lang="es-ES" sz="1200" dirty="0" err="1"/>
              <a:t>Research</a:t>
            </a:r>
            <a:r>
              <a:rPr lang="es-ES" sz="1200" dirty="0"/>
              <a:t> </a:t>
            </a:r>
            <a:r>
              <a:rPr lang="es-ES" sz="1200" dirty="0" err="1"/>
              <a:t>of</a:t>
            </a:r>
            <a:r>
              <a:rPr lang="es-ES" sz="1200" dirty="0"/>
              <a:t> Aragon) at </a:t>
            </a:r>
            <a:r>
              <a:rPr lang="es-ES" sz="1200" dirty="0" err="1"/>
              <a:t>the</a:t>
            </a:r>
            <a:r>
              <a:rPr lang="es-ES" sz="1200" dirty="0"/>
              <a:t> Aragon </a:t>
            </a:r>
            <a:r>
              <a:rPr lang="es-ES" sz="1200" dirty="0" err="1"/>
              <a:t>Health</a:t>
            </a:r>
            <a:r>
              <a:rPr lang="es-ES" sz="1200" dirty="0"/>
              <a:t> </a:t>
            </a:r>
            <a:r>
              <a:rPr lang="es-ES" sz="1200" dirty="0" err="1"/>
              <a:t>Resarch</a:t>
            </a:r>
            <a:r>
              <a:rPr lang="es-ES" sz="1200" dirty="0"/>
              <a:t> </a:t>
            </a:r>
            <a:r>
              <a:rPr lang="es-ES" sz="1200" dirty="0" err="1"/>
              <a:t>Institute</a:t>
            </a:r>
            <a:r>
              <a:rPr lang="es-ES" sz="1200" dirty="0"/>
              <a:t> (IIS Aragon).</a:t>
            </a:r>
          </a:p>
        </p:txBody>
      </p:sp>
      <p:pic>
        <p:nvPicPr>
          <p:cNvPr id="1036" name="Picture 12" descr="Salón de Actos">
            <a:extLst>
              <a:ext uri="{FF2B5EF4-FFF2-40B4-BE49-F238E27FC236}">
                <a16:creationId xmlns:a16="http://schemas.microsoft.com/office/drawing/2014/main" id="{B90D00A7-8DB0-97A4-3473-C5E565C50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7000"/>
                    </a14:imgEffect>
                    <a14:imgEffect>
                      <a14:colorTemperature colorTemp="5300"/>
                    </a14:imgEffect>
                    <a14:imgEffect>
                      <a14:brightnessContrast bright="11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66" t="45358" r="3518" b="13203"/>
          <a:stretch>
            <a:fillRect/>
          </a:stretch>
        </p:blipFill>
        <p:spPr bwMode="auto">
          <a:xfrm>
            <a:off x="4266955" y="6911060"/>
            <a:ext cx="2317307" cy="230468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A203BBD4-8D4D-0D57-B5B6-268910EBC138}"/>
              </a:ext>
            </a:extLst>
          </p:cNvPr>
          <p:cNvSpPr txBox="1"/>
          <p:nvPr/>
        </p:nvSpPr>
        <p:spPr>
          <a:xfrm>
            <a:off x="605106" y="6486196"/>
            <a:ext cx="3473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sz="1400" b="1" dirty="0" err="1">
                <a:solidFill>
                  <a:srgbClr val="EB7332"/>
                </a:solidFill>
              </a:rPr>
              <a:t>Speakers</a:t>
            </a:r>
            <a:r>
              <a:rPr lang="es-ES" sz="1400" b="1" dirty="0">
                <a:solidFill>
                  <a:srgbClr val="EB7332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Name, surname (email)</a:t>
            </a:r>
            <a:r>
              <a:rPr lang="en-US" sz="1200" dirty="0"/>
              <a:t>, affiliation, position or job title (optional).</a:t>
            </a:r>
          </a:p>
          <a:p>
            <a:pPr>
              <a:spcAft>
                <a:spcPts val="600"/>
              </a:spcAft>
            </a:pPr>
            <a:r>
              <a:rPr lang="en-US" sz="1200" b="1" dirty="0"/>
              <a:t>Name, surname (email)</a:t>
            </a:r>
            <a:r>
              <a:rPr lang="en-US" sz="1200" dirty="0"/>
              <a:t>, affiliation, position or job title (optional).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059D23-F514-17C1-CC03-0A3D35DC95FA}"/>
              </a:ext>
            </a:extLst>
          </p:cNvPr>
          <p:cNvSpPr txBox="1"/>
          <p:nvPr/>
        </p:nvSpPr>
        <p:spPr>
          <a:xfrm>
            <a:off x="3461155" y="2953465"/>
            <a:ext cx="2791739" cy="35548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Title of the second presentation: Subtitle of the second presentation</a:t>
            </a:r>
          </a:p>
          <a:p>
            <a:pPr algn="just"/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42C16D1-8F72-889E-F5A1-67C12911A83A}"/>
              </a:ext>
            </a:extLst>
          </p:cNvPr>
          <p:cNvSpPr txBox="1"/>
          <p:nvPr/>
        </p:nvSpPr>
        <p:spPr>
          <a:xfrm>
            <a:off x="2988974" y="2433123"/>
            <a:ext cx="892951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400" b="1" dirty="0">
                <a:solidFill>
                  <a:srgbClr val="EB7332"/>
                </a:solidFill>
              </a:rPr>
              <a:t>Summary</a:t>
            </a: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761D11E9-08F8-E8DC-FFCC-69054D9CF9E8}"/>
              </a:ext>
            </a:extLst>
          </p:cNvPr>
          <p:cNvCxnSpPr/>
          <p:nvPr/>
        </p:nvCxnSpPr>
        <p:spPr>
          <a:xfrm>
            <a:off x="618010" y="2753600"/>
            <a:ext cx="5469785" cy="0"/>
          </a:xfrm>
          <a:prstGeom prst="line">
            <a:avLst/>
          </a:prstGeom>
          <a:ln>
            <a:solidFill>
              <a:srgbClr val="EC68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275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535</TotalTime>
  <Words>121</Words>
  <Application>Microsoft Office PowerPoint</Application>
  <PresentationFormat>A4 (210 x 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Trebuchet MS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Aragón</dc:creator>
  <cp:lastModifiedBy>Alicia Ferrer Sanz</cp:lastModifiedBy>
  <cp:revision>23</cp:revision>
  <dcterms:created xsi:type="dcterms:W3CDTF">2021-10-07T06:51:24Z</dcterms:created>
  <dcterms:modified xsi:type="dcterms:W3CDTF">2026-08-31T11:38:40Z</dcterms:modified>
</cp:coreProperties>
</file>