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8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31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817976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917796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993476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4097687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1965344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567024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472381" y="3618442"/>
            <a:ext cx="2901255"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3471863" y="3618442"/>
            <a:ext cx="2915543"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EA0644D-510C-40BD-BC30-7883FB9FE884}" type="datetimeFigureOut">
              <a:rPr lang="es-ES" smtClean="0"/>
              <a:t>31/08/2026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462759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EA0644D-510C-40BD-BC30-7883FB9FE884}" type="datetimeFigureOut">
              <a:rPr lang="es-ES" smtClean="0"/>
              <a:t>31/08/2026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744761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A0644D-510C-40BD-BC30-7883FB9FE884}" type="datetimeFigureOut">
              <a:rPr lang="es-ES" smtClean="0"/>
              <a:t>31/08/2026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13818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56212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31211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EA0644D-510C-40BD-BC30-7883FB9FE884}" type="datetimeFigureOut">
              <a:rPr lang="es-ES" smtClean="0"/>
              <a:t>31/08/2026</a:t>
            </a:fld>
            <a:endParaRPr lang="es-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3ED2F5D-3DFA-4AE9-9DE7-0AE733878C4C}" type="slidenum">
              <a:rPr lang="es-ES" smtClean="0"/>
              <a:t>‹Nº›</a:t>
            </a:fld>
            <a:endParaRPr lang="es-ES"/>
          </a:p>
        </p:txBody>
      </p:sp>
    </p:spTree>
    <p:extLst>
      <p:ext uri="{BB962C8B-B14F-4D97-AF65-F5344CB8AC3E}">
        <p14:creationId xmlns:p14="http://schemas.microsoft.com/office/powerpoint/2010/main" val="1887353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agrama de flujo: retraso 7">
            <a:extLst>
              <a:ext uri="{FF2B5EF4-FFF2-40B4-BE49-F238E27FC236}">
                <a16:creationId xmlns:a16="http://schemas.microsoft.com/office/drawing/2014/main" id="{08C30FCB-A6F9-4F71-BA26-90CAB2A73258}"/>
              </a:ext>
            </a:extLst>
          </p:cNvPr>
          <p:cNvSpPr>
            <a:spLocks noGrp="1" noRot="1" noMove="1" noResize="1" noEditPoints="1" noAdjustHandles="1" noChangeArrowheads="1" noChangeShapeType="1"/>
          </p:cNvSpPr>
          <p:nvPr/>
        </p:nvSpPr>
        <p:spPr>
          <a:xfrm rot="16200000">
            <a:off x="2886455" y="5774727"/>
            <a:ext cx="1085087" cy="6858003"/>
          </a:xfrm>
          <a:custGeom>
            <a:avLst/>
            <a:gdLst>
              <a:gd name="connsiteX0" fmla="*/ 0 w 902208"/>
              <a:gd name="connsiteY0" fmla="*/ 0 h 6858000"/>
              <a:gd name="connsiteX1" fmla="*/ 451104 w 902208"/>
              <a:gd name="connsiteY1" fmla="*/ 0 h 6858000"/>
              <a:gd name="connsiteX2" fmla="*/ 902208 w 902208"/>
              <a:gd name="connsiteY2" fmla="*/ 3429000 h 6858000"/>
              <a:gd name="connsiteX3" fmla="*/ 451104 w 902208"/>
              <a:gd name="connsiteY3" fmla="*/ 6858000 h 6858000"/>
              <a:gd name="connsiteX4" fmla="*/ 0 w 902208"/>
              <a:gd name="connsiteY4" fmla="*/ 6858000 h 6858000"/>
              <a:gd name="connsiteX5" fmla="*/ 0 w 902208"/>
              <a:gd name="connsiteY5" fmla="*/ 0 h 6858000"/>
              <a:gd name="connsiteX0" fmla="*/ 0 w 904712"/>
              <a:gd name="connsiteY0" fmla="*/ 25052 h 6883052"/>
              <a:gd name="connsiteX1" fmla="*/ 275739 w 904712"/>
              <a:gd name="connsiteY1" fmla="*/ 0 h 6883052"/>
              <a:gd name="connsiteX2" fmla="*/ 902208 w 904712"/>
              <a:gd name="connsiteY2" fmla="*/ 3454052 h 6883052"/>
              <a:gd name="connsiteX3" fmla="*/ 451104 w 904712"/>
              <a:gd name="connsiteY3" fmla="*/ 6883052 h 6883052"/>
              <a:gd name="connsiteX4" fmla="*/ 0 w 904712"/>
              <a:gd name="connsiteY4" fmla="*/ 6883052 h 6883052"/>
              <a:gd name="connsiteX5" fmla="*/ 0 w 904712"/>
              <a:gd name="connsiteY5" fmla="*/ 25052 h 6883052"/>
              <a:gd name="connsiteX0" fmla="*/ 0 w 902291"/>
              <a:gd name="connsiteY0" fmla="*/ 25052 h 6895578"/>
              <a:gd name="connsiteX1" fmla="*/ 275739 w 902291"/>
              <a:gd name="connsiteY1" fmla="*/ 0 h 6895578"/>
              <a:gd name="connsiteX2" fmla="*/ 902208 w 902291"/>
              <a:gd name="connsiteY2" fmla="*/ 3454052 h 6895578"/>
              <a:gd name="connsiteX3" fmla="*/ 313317 w 902291"/>
              <a:gd name="connsiteY3" fmla="*/ 6895578 h 6895578"/>
              <a:gd name="connsiteX4" fmla="*/ 0 w 902291"/>
              <a:gd name="connsiteY4" fmla="*/ 6883052 h 6895578"/>
              <a:gd name="connsiteX5" fmla="*/ 0 w 902291"/>
              <a:gd name="connsiteY5" fmla="*/ 25052 h 6895578"/>
              <a:gd name="connsiteX0" fmla="*/ 0 w 902243"/>
              <a:gd name="connsiteY0" fmla="*/ 2750 h 6873276"/>
              <a:gd name="connsiteX1" fmla="*/ 289120 w 902243"/>
              <a:gd name="connsiteY1" fmla="*/ 0 h 6873276"/>
              <a:gd name="connsiteX2" fmla="*/ 902208 w 902243"/>
              <a:gd name="connsiteY2" fmla="*/ 3431750 h 6873276"/>
              <a:gd name="connsiteX3" fmla="*/ 313317 w 902243"/>
              <a:gd name="connsiteY3" fmla="*/ 6873276 h 6873276"/>
              <a:gd name="connsiteX4" fmla="*/ 0 w 902243"/>
              <a:gd name="connsiteY4" fmla="*/ 6860750 h 6873276"/>
              <a:gd name="connsiteX5" fmla="*/ 0 w 902243"/>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9413"/>
              <a:gd name="connsiteY0" fmla="*/ 0 h 6870526"/>
              <a:gd name="connsiteX1" fmla="*/ 543368 w 1089413"/>
              <a:gd name="connsiteY1" fmla="*/ 1711 h 6870526"/>
              <a:gd name="connsiteX2" fmla="*/ 1085087 w 1089413"/>
              <a:gd name="connsiteY2" fmla="*/ 3491449 h 6870526"/>
              <a:gd name="connsiteX3" fmla="*/ 313317 w 1089413"/>
              <a:gd name="connsiteY3" fmla="*/ 6870526 h 6870526"/>
              <a:gd name="connsiteX4" fmla="*/ 0 w 1089413"/>
              <a:gd name="connsiteY4" fmla="*/ 6858000 h 6870526"/>
              <a:gd name="connsiteX5" fmla="*/ 0 w 1089413"/>
              <a:gd name="connsiteY5" fmla="*/ 0 h 6870526"/>
              <a:gd name="connsiteX0" fmla="*/ 0 w 1090346"/>
              <a:gd name="connsiteY0" fmla="*/ 0 h 6870526"/>
              <a:gd name="connsiteX1" fmla="*/ 543368 w 1090346"/>
              <a:gd name="connsiteY1" fmla="*/ 1711 h 6870526"/>
              <a:gd name="connsiteX2" fmla="*/ 1085087 w 1090346"/>
              <a:gd name="connsiteY2" fmla="*/ 3491449 h 6870526"/>
              <a:gd name="connsiteX3" fmla="*/ 313317 w 1090346"/>
              <a:gd name="connsiteY3" fmla="*/ 6870526 h 6870526"/>
              <a:gd name="connsiteX4" fmla="*/ 0 w 1090346"/>
              <a:gd name="connsiteY4" fmla="*/ 6858000 h 6870526"/>
              <a:gd name="connsiteX5" fmla="*/ 0 w 1090346"/>
              <a:gd name="connsiteY5" fmla="*/ 0 h 6870526"/>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0 h 6866065"/>
              <a:gd name="connsiteX5" fmla="*/ 0 w 1085088"/>
              <a:gd name="connsiteY5" fmla="*/ 0 h 6866065"/>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3 h 6866065"/>
              <a:gd name="connsiteX5" fmla="*/ 0 w 1085088"/>
              <a:gd name="connsiteY5" fmla="*/ 0 h 6866065"/>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087" h="6858003">
                <a:moveTo>
                  <a:pt x="0" y="0"/>
                </a:moveTo>
                <a:lnTo>
                  <a:pt x="543368" y="1711"/>
                </a:lnTo>
                <a:cubicBezTo>
                  <a:pt x="953084" y="1272950"/>
                  <a:pt x="1085022" y="2348869"/>
                  <a:pt x="1085087" y="3491449"/>
                </a:cubicBezTo>
                <a:cubicBezTo>
                  <a:pt x="1085153" y="4634029"/>
                  <a:pt x="997084" y="5427885"/>
                  <a:pt x="543761" y="6857191"/>
                </a:cubicBezTo>
                <a:lnTo>
                  <a:pt x="0" y="6858003"/>
                </a:lnTo>
                <a:lnTo>
                  <a:pt x="0" y="0"/>
                </a:lnTo>
                <a:close/>
              </a:path>
            </a:pathLst>
          </a:custGeom>
          <a:solidFill>
            <a:srgbClr val="EC6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Rectángulo 3">
            <a:extLst>
              <a:ext uri="{FF2B5EF4-FFF2-40B4-BE49-F238E27FC236}">
                <a16:creationId xmlns:a16="http://schemas.microsoft.com/office/drawing/2014/main" id="{9B23A4A2-5BE5-4D16-ADDB-18BF4D017E78}"/>
              </a:ext>
            </a:extLst>
          </p:cNvPr>
          <p:cNvSpPr>
            <a:spLocks noGrp="1" noRot="1" noMove="1" noResize="1" noEditPoints="1" noAdjustHandles="1" noChangeArrowheads="1" noChangeShapeType="1"/>
          </p:cNvSpPr>
          <p:nvPr/>
        </p:nvSpPr>
        <p:spPr>
          <a:xfrm>
            <a:off x="0" y="9454698"/>
            <a:ext cx="6858000" cy="4365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ES" b="1" dirty="0"/>
              <a:t>formacion@iisaragon.es             976 71 38 56</a:t>
            </a:r>
          </a:p>
        </p:txBody>
      </p:sp>
      <p:sp>
        <p:nvSpPr>
          <p:cNvPr id="5" name="Elipse 4">
            <a:extLst>
              <a:ext uri="{FF2B5EF4-FFF2-40B4-BE49-F238E27FC236}">
                <a16:creationId xmlns:a16="http://schemas.microsoft.com/office/drawing/2014/main" id="{914ABD62-3F5C-4C8C-A0C0-8028D0A3709B}"/>
              </a:ext>
            </a:extLst>
          </p:cNvPr>
          <p:cNvSpPr>
            <a:spLocks noGrp="1" noRot="1" noMove="1" noResize="1" noEditPoints="1" noAdjustHandles="1" noChangeArrowheads="1" noChangeShapeType="1"/>
          </p:cNvSpPr>
          <p:nvPr/>
        </p:nvSpPr>
        <p:spPr>
          <a:xfrm>
            <a:off x="3934460" y="9625432"/>
            <a:ext cx="144000" cy="144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 name="Grupo 1">
            <a:extLst>
              <a:ext uri="{FF2B5EF4-FFF2-40B4-BE49-F238E27FC236}">
                <a16:creationId xmlns:a16="http://schemas.microsoft.com/office/drawing/2014/main" id="{BAB4260B-C879-457F-BDC3-003507250CA4}"/>
              </a:ext>
            </a:extLst>
          </p:cNvPr>
          <p:cNvGrpSpPr/>
          <p:nvPr/>
        </p:nvGrpSpPr>
        <p:grpSpPr>
          <a:xfrm>
            <a:off x="1921316" y="8879924"/>
            <a:ext cx="3457209" cy="514807"/>
            <a:chOff x="1376735" y="8695113"/>
            <a:chExt cx="3457209" cy="514807"/>
          </a:xfrm>
        </p:grpSpPr>
        <p:sp>
          <p:nvSpPr>
            <p:cNvPr id="28" name="CuadroTexto 27">
              <a:extLst>
                <a:ext uri="{FF2B5EF4-FFF2-40B4-BE49-F238E27FC236}">
                  <a16:creationId xmlns:a16="http://schemas.microsoft.com/office/drawing/2014/main" id="{1F063473-627D-41C3-847C-42CE6C4161CA}"/>
                </a:ext>
              </a:extLst>
            </p:cNvPr>
            <p:cNvSpPr txBox="1"/>
            <p:nvPr/>
          </p:nvSpPr>
          <p:spPr>
            <a:xfrm>
              <a:off x="1511610" y="8695113"/>
              <a:ext cx="2456235"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Lugar: Escribir el lugar / ONLINE</a:t>
              </a:r>
            </a:p>
          </p:txBody>
        </p:sp>
        <p:sp>
          <p:nvSpPr>
            <p:cNvPr id="29" name="CuadroTexto 28">
              <a:extLst>
                <a:ext uri="{FF2B5EF4-FFF2-40B4-BE49-F238E27FC236}">
                  <a16:creationId xmlns:a16="http://schemas.microsoft.com/office/drawing/2014/main" id="{4DF3C52E-8346-4FCF-A2DD-C020FE2CCE06}"/>
                </a:ext>
              </a:extLst>
            </p:cNvPr>
            <p:cNvSpPr txBox="1"/>
            <p:nvPr/>
          </p:nvSpPr>
          <p:spPr>
            <a:xfrm>
              <a:off x="1507222" y="8949399"/>
              <a:ext cx="3326722"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Fecha: XX/XX/202X</a:t>
              </a:r>
            </a:p>
          </p:txBody>
        </p:sp>
        <p:pic>
          <p:nvPicPr>
            <p:cNvPr id="16" name="Imagen 15">
              <a:extLst>
                <a:ext uri="{FF2B5EF4-FFF2-40B4-BE49-F238E27FC236}">
                  <a16:creationId xmlns:a16="http://schemas.microsoft.com/office/drawing/2014/main" id="{6CCAF9B8-2FB9-4EFB-B641-57A728627AA5}"/>
                </a:ext>
              </a:extLst>
            </p:cNvPr>
            <p:cNvPicPr>
              <a:picLocks noChangeAspect="1"/>
            </p:cNvPicPr>
            <p:nvPr/>
          </p:nvPicPr>
          <p:blipFill>
            <a:blip r:embed="rId2"/>
            <a:stretch>
              <a:fillRect/>
            </a:stretch>
          </p:blipFill>
          <p:spPr>
            <a:xfrm>
              <a:off x="1395785" y="8713106"/>
              <a:ext cx="114300" cy="177800"/>
            </a:xfrm>
            <a:prstGeom prst="rect">
              <a:avLst/>
            </a:prstGeom>
          </p:spPr>
        </p:pic>
        <p:pic>
          <p:nvPicPr>
            <p:cNvPr id="17" name="Imagen 16">
              <a:extLst>
                <a:ext uri="{FF2B5EF4-FFF2-40B4-BE49-F238E27FC236}">
                  <a16:creationId xmlns:a16="http://schemas.microsoft.com/office/drawing/2014/main" id="{A8091FDF-5FD4-4323-A1B4-BC5F37C961DA}"/>
                </a:ext>
              </a:extLst>
            </p:cNvPr>
            <p:cNvPicPr>
              <a:picLocks noChangeAspect="1"/>
            </p:cNvPicPr>
            <p:nvPr/>
          </p:nvPicPr>
          <p:blipFill>
            <a:blip r:embed="rId3"/>
            <a:stretch>
              <a:fillRect/>
            </a:stretch>
          </p:blipFill>
          <p:spPr>
            <a:xfrm>
              <a:off x="1376735" y="9015017"/>
              <a:ext cx="152400" cy="152400"/>
            </a:xfrm>
            <a:prstGeom prst="rect">
              <a:avLst/>
            </a:prstGeom>
          </p:spPr>
        </p:pic>
      </p:grpSp>
      <p:pic>
        <p:nvPicPr>
          <p:cNvPr id="19" name="Google Shape;88;p1">
            <a:extLst>
              <a:ext uri="{FF2B5EF4-FFF2-40B4-BE49-F238E27FC236}">
                <a16:creationId xmlns:a16="http://schemas.microsoft.com/office/drawing/2014/main" id="{465D94A6-020C-4EC2-9B83-D9A016A9CE0B}"/>
              </a:ext>
            </a:extLst>
          </p:cNvPr>
          <p:cNvPicPr preferRelativeResize="0">
            <a:picLocks noGrp="1" noRot="1" noMove="1" noResize="1" noEditPoints="1" noAdjustHandles="1" noChangeArrowheads="1" noChangeShapeType="1" noCrop="1"/>
          </p:cNvPicPr>
          <p:nvPr/>
        </p:nvPicPr>
        <p:blipFill rotWithShape="1">
          <a:blip r:embed="rId4">
            <a:alphaModFix/>
          </a:blip>
          <a:srcRect t="3202" r="84684" b="82811"/>
          <a:stretch/>
        </p:blipFill>
        <p:spPr>
          <a:xfrm>
            <a:off x="-74445" y="444315"/>
            <a:ext cx="1179343" cy="1514943"/>
          </a:xfrm>
          <a:prstGeom prst="rect">
            <a:avLst/>
          </a:prstGeom>
          <a:noFill/>
          <a:ln>
            <a:noFill/>
          </a:ln>
        </p:spPr>
      </p:pic>
      <p:sp>
        <p:nvSpPr>
          <p:cNvPr id="20" name="CuadroTexto 19">
            <a:extLst>
              <a:ext uri="{FF2B5EF4-FFF2-40B4-BE49-F238E27FC236}">
                <a16:creationId xmlns:a16="http://schemas.microsoft.com/office/drawing/2014/main" id="{D706EC2F-1E95-4D35-86AF-0909F9E821BE}"/>
              </a:ext>
            </a:extLst>
          </p:cNvPr>
          <p:cNvSpPr txBox="1"/>
          <p:nvPr/>
        </p:nvSpPr>
        <p:spPr>
          <a:xfrm>
            <a:off x="600817" y="2157303"/>
            <a:ext cx="5634883" cy="5742213"/>
          </a:xfrm>
          <a:prstGeom prst="rect">
            <a:avLst/>
          </a:prstGeom>
          <a:noFill/>
        </p:spPr>
        <p:txBody>
          <a:bodyPr wrap="square" numCol="1" rtlCol="0">
            <a:spAutoFit/>
          </a:bodyPr>
          <a:lstStyle/>
          <a:p>
            <a:pPr algn="just"/>
            <a:r>
              <a:rPr lang="es-ES" sz="1600" b="1" dirty="0">
                <a:solidFill>
                  <a:srgbClr val="EB7332"/>
                </a:solidFill>
              </a:rPr>
              <a:t>Resumen</a:t>
            </a:r>
          </a:p>
          <a:p>
            <a:pPr algn="just"/>
            <a:endParaRPr lang="es-ES" sz="600" dirty="0"/>
          </a:p>
          <a:p>
            <a:pPr algn="just"/>
            <a:r>
              <a:rPr lang="es-ES" sz="1200" dirty="0">
                <a:effectLst/>
                <a:ea typeface="Calibri" panose="020F0502020204030204" pitchFamily="34" charset="0"/>
                <a:cs typeface="Times New Roman" panose="02020603050405020304" pitchFamily="18" charset="0"/>
              </a:rPr>
              <a:t>Escribe aquí el resumen de la actividad</a:t>
            </a:r>
            <a:r>
              <a:rPr lang="es-ES" sz="1200" dirty="0">
                <a:ea typeface="Calibri" panose="020F0502020204030204" pitchFamily="34" charset="0"/>
                <a:cs typeface="Times New Roman" panose="02020603050405020304" pitchFamily="18" charset="0"/>
              </a:rPr>
              <a:t>.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a:t>
            </a:r>
            <a:endParaRPr lang="es-ES" sz="1200" dirty="0">
              <a:effectLst/>
              <a:ea typeface="Calibri" panose="020F0502020204030204" pitchFamily="34" charset="0"/>
              <a:cs typeface="Times New Roman" panose="02020603050405020304" pitchFamily="18" charset="0"/>
            </a:endParaRPr>
          </a:p>
          <a:p>
            <a:pPr>
              <a:lnSpc>
                <a:spcPct val="150000"/>
              </a:lnSpc>
              <a:spcBef>
                <a:spcPts val="600"/>
              </a:spcBef>
            </a:pPr>
            <a:r>
              <a:rPr lang="es-ES" sz="1600" b="1" dirty="0">
                <a:solidFill>
                  <a:srgbClr val="EB7332"/>
                </a:solidFill>
              </a:rPr>
              <a:t>Ponente(s)</a:t>
            </a:r>
          </a:p>
          <a:p>
            <a:pPr algn="just">
              <a:spcBef>
                <a:spcPts val="600"/>
              </a:spcBef>
            </a:pPr>
            <a:r>
              <a:rPr lang="es-ES" sz="1200" b="1" dirty="0">
                <a:ea typeface="Calibri" panose="020F0502020204030204" pitchFamily="34" charset="0"/>
                <a:cs typeface="Times New Roman" panose="02020603050405020304" pitchFamily="18" charset="0"/>
              </a:rPr>
              <a:t>Nombre y Apellidos</a:t>
            </a:r>
            <a:r>
              <a:rPr lang="es-ES" sz="1200" dirty="0">
                <a:ea typeface="Calibri" panose="020F0502020204030204" pitchFamily="34" charset="0"/>
                <a:cs typeface="Times New Roman" panose="02020603050405020304" pitchFamily="18" charset="0"/>
              </a:rPr>
              <a:t>. (email), afiliación, cargo o puesto de trabajo, si se desea incluir.</a:t>
            </a:r>
          </a:p>
          <a:p>
            <a:pPr>
              <a:spcBef>
                <a:spcPts val="600"/>
              </a:spcBef>
            </a:pPr>
            <a:r>
              <a:rPr lang="es-ES" sz="1600" b="1" dirty="0">
                <a:solidFill>
                  <a:srgbClr val="EB7332"/>
                </a:solidFill>
              </a:rPr>
              <a:t>Organiza</a:t>
            </a:r>
          </a:p>
          <a:p>
            <a:pPr>
              <a:lnSpc>
                <a:spcPct val="150000"/>
              </a:lnSpc>
              <a:spcBef>
                <a:spcPts val="600"/>
              </a:spcBef>
            </a:pPr>
            <a:r>
              <a:rPr lang="es-ES" sz="1200" i="1" dirty="0">
                <a:ea typeface="Calibri" panose="020F0502020204030204" pitchFamily="34" charset="0"/>
                <a:cs typeface="Times New Roman" panose="02020603050405020304" pitchFamily="18" charset="0"/>
              </a:rPr>
              <a:t>Nombre del grupo de investigación</a:t>
            </a:r>
            <a:r>
              <a:rPr lang="es-ES" sz="1200" dirty="0">
                <a:ea typeface="Calibri" panose="020F0502020204030204" pitchFamily="34" charset="0"/>
                <a:cs typeface="Times New Roman" panose="02020603050405020304" pitchFamily="18" charset="0"/>
              </a:rPr>
              <a:t> del Instituto de Investigación Sanitaria Aragón.</a:t>
            </a:r>
          </a:p>
          <a:p>
            <a:pPr algn="ctr">
              <a:lnSpc>
                <a:spcPct val="150000"/>
              </a:lnSpc>
              <a:spcBef>
                <a:spcPts val="600"/>
              </a:spcBef>
            </a:pPr>
            <a:r>
              <a:rPr lang="es-ES" sz="1200" b="1" i="1" dirty="0">
                <a:latin typeface="+mj-lt"/>
                <a:ea typeface="Calibri" panose="020F0502020204030204" pitchFamily="34" charset="0"/>
                <a:cs typeface="Times New Roman" panose="02020603050405020304" pitchFamily="18" charset="0"/>
              </a:rPr>
              <a:t>_________________________________________________________________________</a:t>
            </a:r>
          </a:p>
          <a:p>
            <a:pPr algn="ctr">
              <a:lnSpc>
                <a:spcPct val="150000"/>
              </a:lnSpc>
            </a:pPr>
            <a:r>
              <a:rPr lang="es-ES" sz="1200" b="1" i="1" dirty="0">
                <a:latin typeface="+mj-lt"/>
                <a:ea typeface="Calibri" panose="020F0502020204030204" pitchFamily="34" charset="0"/>
                <a:cs typeface="Times New Roman" panose="02020603050405020304" pitchFamily="18" charset="0"/>
              </a:rPr>
              <a:t>El formulario de inscripción cerrará automáticamente tras alcanzarse el aforo máximo</a:t>
            </a:r>
            <a:endParaRPr lang="es-ES" b="1" i="1" dirty="0">
              <a:latin typeface="+mj-lt"/>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76BAAC4F-2E75-05EC-7A3F-710A5EA742E3}"/>
              </a:ext>
            </a:extLst>
          </p:cNvPr>
          <p:cNvSpPr/>
          <p:nvPr/>
        </p:nvSpPr>
        <p:spPr>
          <a:xfrm>
            <a:off x="1458539" y="655557"/>
            <a:ext cx="4424903" cy="707886"/>
          </a:xfrm>
          <a:prstGeom prst="rect">
            <a:avLst/>
          </a:prstGeom>
        </p:spPr>
        <p:txBody>
          <a:bodyPr wrap="square">
            <a:spAutoFit/>
          </a:bodyPr>
          <a:lstStyle/>
          <a:p>
            <a:r>
              <a:rPr lang="es-ES" sz="2000" b="1" dirty="0">
                <a:latin typeface="Trebuchet MS" charset="0"/>
                <a:ea typeface="Times New Roman" panose="02020603050405020304" pitchFamily="18" charset="0"/>
              </a:rPr>
              <a:t>Escribir el título de la actividad: escribir el subtítulo de la actividad</a:t>
            </a:r>
          </a:p>
        </p:txBody>
      </p:sp>
      <p:sp>
        <p:nvSpPr>
          <p:cNvPr id="14" name="CuadroTexto 13">
            <a:extLst>
              <a:ext uri="{FF2B5EF4-FFF2-40B4-BE49-F238E27FC236}">
                <a16:creationId xmlns:a16="http://schemas.microsoft.com/office/drawing/2014/main" id="{B03BFA1B-B4E3-FB82-D70D-14C720AE913B}"/>
              </a:ext>
            </a:extLst>
          </p:cNvPr>
          <p:cNvSpPr txBox="1"/>
          <p:nvPr/>
        </p:nvSpPr>
        <p:spPr>
          <a:xfrm>
            <a:off x="1458539" y="1381461"/>
            <a:ext cx="4424903" cy="369332"/>
          </a:xfrm>
          <a:prstGeom prst="rect">
            <a:avLst/>
          </a:prstGeom>
          <a:noFill/>
        </p:spPr>
        <p:txBody>
          <a:bodyPr wrap="square" rtlCol="0">
            <a:spAutoFit/>
          </a:bodyPr>
          <a:lstStyle/>
          <a:p>
            <a:r>
              <a:rPr lang="es-ES" sz="1600" b="1" dirty="0">
                <a:solidFill>
                  <a:srgbClr val="EB7332"/>
                </a:solidFill>
              </a:rPr>
              <a:t>DD/MM/AAAA </a:t>
            </a:r>
            <a:r>
              <a:rPr lang="es-ES" dirty="0">
                <a:solidFill>
                  <a:srgbClr val="EC6806"/>
                </a:solidFill>
              </a:rPr>
              <a:t>|</a:t>
            </a:r>
            <a:r>
              <a:rPr lang="es-ES" dirty="0"/>
              <a:t> </a:t>
            </a:r>
            <a:r>
              <a:rPr lang="es-ES" sz="1600" b="1" dirty="0">
                <a:solidFill>
                  <a:srgbClr val="EB7332"/>
                </a:solidFill>
              </a:rPr>
              <a:t>XX:XX a XX:XX</a:t>
            </a:r>
          </a:p>
        </p:txBody>
      </p:sp>
      <p:sp>
        <p:nvSpPr>
          <p:cNvPr id="6" name="CuadroTexto 5">
            <a:extLst>
              <a:ext uri="{FF2B5EF4-FFF2-40B4-BE49-F238E27FC236}">
                <a16:creationId xmlns:a16="http://schemas.microsoft.com/office/drawing/2014/main" id="{5999A221-59DA-E1C4-B6FA-2EB5F78792EF}"/>
              </a:ext>
            </a:extLst>
          </p:cNvPr>
          <p:cNvSpPr txBox="1"/>
          <p:nvPr/>
        </p:nvSpPr>
        <p:spPr>
          <a:xfrm>
            <a:off x="600818" y="8025581"/>
            <a:ext cx="5282624" cy="461665"/>
          </a:xfrm>
          <a:prstGeom prst="rect">
            <a:avLst/>
          </a:prstGeom>
          <a:solidFill>
            <a:schemeClr val="accent6">
              <a:lumMod val="20000"/>
              <a:lumOff val="80000"/>
            </a:schemeClr>
          </a:solidFill>
          <a:ln>
            <a:solidFill>
              <a:schemeClr val="accent6">
                <a:lumMod val="75000"/>
              </a:schemeClr>
            </a:solidFill>
          </a:ln>
        </p:spPr>
        <p:txBody>
          <a:bodyPr wrap="square">
            <a:spAutoFit/>
          </a:bodyPr>
          <a:lstStyle/>
          <a:p>
            <a:pPr algn="ct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Solicitada su acreditación a la Comisión de Formación Continuada de las Profesiones Sanitarias de Aragón, n.º exp.: 00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000</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00</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00 A</a:t>
            </a:r>
            <a:endParaRPr lang="es-ES" i="1" dirty="0">
              <a:solidFill>
                <a:schemeClr val="accent6">
                  <a:lumMod val="50000"/>
                </a:schemeClr>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227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grama de flujo: retraso 7">
            <a:extLst>
              <a:ext uri="{FF2B5EF4-FFF2-40B4-BE49-F238E27FC236}">
                <a16:creationId xmlns:a16="http://schemas.microsoft.com/office/drawing/2014/main" id="{336CFAFE-0994-00DC-7F3E-10ADC501560D}"/>
              </a:ext>
            </a:extLst>
          </p:cNvPr>
          <p:cNvSpPr/>
          <p:nvPr/>
        </p:nvSpPr>
        <p:spPr>
          <a:xfrm rot="16200000">
            <a:off x="2886455" y="5774727"/>
            <a:ext cx="1085087" cy="6858003"/>
          </a:xfrm>
          <a:custGeom>
            <a:avLst/>
            <a:gdLst>
              <a:gd name="connsiteX0" fmla="*/ 0 w 902208"/>
              <a:gd name="connsiteY0" fmla="*/ 0 h 6858000"/>
              <a:gd name="connsiteX1" fmla="*/ 451104 w 902208"/>
              <a:gd name="connsiteY1" fmla="*/ 0 h 6858000"/>
              <a:gd name="connsiteX2" fmla="*/ 902208 w 902208"/>
              <a:gd name="connsiteY2" fmla="*/ 3429000 h 6858000"/>
              <a:gd name="connsiteX3" fmla="*/ 451104 w 902208"/>
              <a:gd name="connsiteY3" fmla="*/ 6858000 h 6858000"/>
              <a:gd name="connsiteX4" fmla="*/ 0 w 902208"/>
              <a:gd name="connsiteY4" fmla="*/ 6858000 h 6858000"/>
              <a:gd name="connsiteX5" fmla="*/ 0 w 902208"/>
              <a:gd name="connsiteY5" fmla="*/ 0 h 6858000"/>
              <a:gd name="connsiteX0" fmla="*/ 0 w 904712"/>
              <a:gd name="connsiteY0" fmla="*/ 25052 h 6883052"/>
              <a:gd name="connsiteX1" fmla="*/ 275739 w 904712"/>
              <a:gd name="connsiteY1" fmla="*/ 0 h 6883052"/>
              <a:gd name="connsiteX2" fmla="*/ 902208 w 904712"/>
              <a:gd name="connsiteY2" fmla="*/ 3454052 h 6883052"/>
              <a:gd name="connsiteX3" fmla="*/ 451104 w 904712"/>
              <a:gd name="connsiteY3" fmla="*/ 6883052 h 6883052"/>
              <a:gd name="connsiteX4" fmla="*/ 0 w 904712"/>
              <a:gd name="connsiteY4" fmla="*/ 6883052 h 6883052"/>
              <a:gd name="connsiteX5" fmla="*/ 0 w 904712"/>
              <a:gd name="connsiteY5" fmla="*/ 25052 h 6883052"/>
              <a:gd name="connsiteX0" fmla="*/ 0 w 902291"/>
              <a:gd name="connsiteY0" fmla="*/ 25052 h 6895578"/>
              <a:gd name="connsiteX1" fmla="*/ 275739 w 902291"/>
              <a:gd name="connsiteY1" fmla="*/ 0 h 6895578"/>
              <a:gd name="connsiteX2" fmla="*/ 902208 w 902291"/>
              <a:gd name="connsiteY2" fmla="*/ 3454052 h 6895578"/>
              <a:gd name="connsiteX3" fmla="*/ 313317 w 902291"/>
              <a:gd name="connsiteY3" fmla="*/ 6895578 h 6895578"/>
              <a:gd name="connsiteX4" fmla="*/ 0 w 902291"/>
              <a:gd name="connsiteY4" fmla="*/ 6883052 h 6895578"/>
              <a:gd name="connsiteX5" fmla="*/ 0 w 902291"/>
              <a:gd name="connsiteY5" fmla="*/ 25052 h 6895578"/>
              <a:gd name="connsiteX0" fmla="*/ 0 w 902243"/>
              <a:gd name="connsiteY0" fmla="*/ 2750 h 6873276"/>
              <a:gd name="connsiteX1" fmla="*/ 289120 w 902243"/>
              <a:gd name="connsiteY1" fmla="*/ 0 h 6873276"/>
              <a:gd name="connsiteX2" fmla="*/ 902208 w 902243"/>
              <a:gd name="connsiteY2" fmla="*/ 3431750 h 6873276"/>
              <a:gd name="connsiteX3" fmla="*/ 313317 w 902243"/>
              <a:gd name="connsiteY3" fmla="*/ 6873276 h 6873276"/>
              <a:gd name="connsiteX4" fmla="*/ 0 w 902243"/>
              <a:gd name="connsiteY4" fmla="*/ 6860750 h 6873276"/>
              <a:gd name="connsiteX5" fmla="*/ 0 w 902243"/>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9413"/>
              <a:gd name="connsiteY0" fmla="*/ 0 h 6870526"/>
              <a:gd name="connsiteX1" fmla="*/ 543368 w 1089413"/>
              <a:gd name="connsiteY1" fmla="*/ 1711 h 6870526"/>
              <a:gd name="connsiteX2" fmla="*/ 1085087 w 1089413"/>
              <a:gd name="connsiteY2" fmla="*/ 3491449 h 6870526"/>
              <a:gd name="connsiteX3" fmla="*/ 313317 w 1089413"/>
              <a:gd name="connsiteY3" fmla="*/ 6870526 h 6870526"/>
              <a:gd name="connsiteX4" fmla="*/ 0 w 1089413"/>
              <a:gd name="connsiteY4" fmla="*/ 6858000 h 6870526"/>
              <a:gd name="connsiteX5" fmla="*/ 0 w 1089413"/>
              <a:gd name="connsiteY5" fmla="*/ 0 h 6870526"/>
              <a:gd name="connsiteX0" fmla="*/ 0 w 1090346"/>
              <a:gd name="connsiteY0" fmla="*/ 0 h 6870526"/>
              <a:gd name="connsiteX1" fmla="*/ 543368 w 1090346"/>
              <a:gd name="connsiteY1" fmla="*/ 1711 h 6870526"/>
              <a:gd name="connsiteX2" fmla="*/ 1085087 w 1090346"/>
              <a:gd name="connsiteY2" fmla="*/ 3491449 h 6870526"/>
              <a:gd name="connsiteX3" fmla="*/ 313317 w 1090346"/>
              <a:gd name="connsiteY3" fmla="*/ 6870526 h 6870526"/>
              <a:gd name="connsiteX4" fmla="*/ 0 w 1090346"/>
              <a:gd name="connsiteY4" fmla="*/ 6858000 h 6870526"/>
              <a:gd name="connsiteX5" fmla="*/ 0 w 1090346"/>
              <a:gd name="connsiteY5" fmla="*/ 0 h 6870526"/>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0 h 6866065"/>
              <a:gd name="connsiteX5" fmla="*/ 0 w 1085088"/>
              <a:gd name="connsiteY5" fmla="*/ 0 h 6866065"/>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3 h 6866065"/>
              <a:gd name="connsiteX5" fmla="*/ 0 w 1085088"/>
              <a:gd name="connsiteY5" fmla="*/ 0 h 6866065"/>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087" h="6858003">
                <a:moveTo>
                  <a:pt x="0" y="0"/>
                </a:moveTo>
                <a:lnTo>
                  <a:pt x="543368" y="1711"/>
                </a:lnTo>
                <a:cubicBezTo>
                  <a:pt x="953084" y="1272950"/>
                  <a:pt x="1085022" y="2348869"/>
                  <a:pt x="1085087" y="3491449"/>
                </a:cubicBezTo>
                <a:cubicBezTo>
                  <a:pt x="1085153" y="4634029"/>
                  <a:pt x="997084" y="5427885"/>
                  <a:pt x="543761" y="6857191"/>
                </a:cubicBezTo>
                <a:lnTo>
                  <a:pt x="0" y="6858003"/>
                </a:lnTo>
                <a:lnTo>
                  <a:pt x="0" y="0"/>
                </a:lnTo>
                <a:close/>
              </a:path>
            </a:pathLst>
          </a:custGeom>
          <a:solidFill>
            <a:srgbClr val="EC6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a:extLst>
              <a:ext uri="{FF2B5EF4-FFF2-40B4-BE49-F238E27FC236}">
                <a16:creationId xmlns:a16="http://schemas.microsoft.com/office/drawing/2014/main" id="{5896984F-DF6E-63A3-9751-324A7392288D}"/>
              </a:ext>
            </a:extLst>
          </p:cNvPr>
          <p:cNvSpPr/>
          <p:nvPr/>
        </p:nvSpPr>
        <p:spPr>
          <a:xfrm>
            <a:off x="0" y="9454698"/>
            <a:ext cx="6858000" cy="4365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ES" b="1" dirty="0"/>
              <a:t>formacion@iisaragon.es             976 71 38 56</a:t>
            </a:r>
          </a:p>
        </p:txBody>
      </p:sp>
      <p:pic>
        <p:nvPicPr>
          <p:cNvPr id="9" name="Google Shape;88;p1">
            <a:extLst>
              <a:ext uri="{FF2B5EF4-FFF2-40B4-BE49-F238E27FC236}">
                <a16:creationId xmlns:a16="http://schemas.microsoft.com/office/drawing/2014/main" id="{595BDA16-BF89-3FDF-C753-C5D37507DE61}"/>
              </a:ext>
            </a:extLst>
          </p:cNvPr>
          <p:cNvPicPr preferRelativeResize="0"/>
          <p:nvPr/>
        </p:nvPicPr>
        <p:blipFill rotWithShape="1">
          <a:blip r:embed="rId2">
            <a:alphaModFix/>
          </a:blip>
          <a:srcRect t="3202" r="84684" b="82811"/>
          <a:stretch/>
        </p:blipFill>
        <p:spPr>
          <a:xfrm>
            <a:off x="-74445" y="444315"/>
            <a:ext cx="1179343" cy="1514943"/>
          </a:xfrm>
          <a:prstGeom prst="rect">
            <a:avLst/>
          </a:prstGeom>
          <a:noFill/>
          <a:ln>
            <a:noFill/>
          </a:ln>
        </p:spPr>
      </p:pic>
      <p:sp>
        <p:nvSpPr>
          <p:cNvPr id="11" name="Elipse 10">
            <a:extLst>
              <a:ext uri="{FF2B5EF4-FFF2-40B4-BE49-F238E27FC236}">
                <a16:creationId xmlns:a16="http://schemas.microsoft.com/office/drawing/2014/main" id="{234F81A1-2C48-A1CA-185B-081876F95A28}"/>
              </a:ext>
            </a:extLst>
          </p:cNvPr>
          <p:cNvSpPr/>
          <p:nvPr/>
        </p:nvSpPr>
        <p:spPr>
          <a:xfrm>
            <a:off x="3934460" y="9625432"/>
            <a:ext cx="144000" cy="144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Rectángulo 12">
            <a:extLst>
              <a:ext uri="{FF2B5EF4-FFF2-40B4-BE49-F238E27FC236}">
                <a16:creationId xmlns:a16="http://schemas.microsoft.com/office/drawing/2014/main" id="{2C4CDEB7-3622-FBDF-6EC4-69993C6A140E}"/>
              </a:ext>
            </a:extLst>
          </p:cNvPr>
          <p:cNvSpPr/>
          <p:nvPr/>
        </p:nvSpPr>
        <p:spPr>
          <a:xfrm>
            <a:off x="1458539" y="655557"/>
            <a:ext cx="4424903" cy="707886"/>
          </a:xfrm>
          <a:prstGeom prst="rect">
            <a:avLst/>
          </a:prstGeom>
        </p:spPr>
        <p:txBody>
          <a:bodyPr wrap="square">
            <a:spAutoFit/>
          </a:bodyPr>
          <a:lstStyle/>
          <a:p>
            <a:r>
              <a:rPr lang="es-ES" sz="2000" b="1" dirty="0">
                <a:latin typeface="Trebuchet MS" charset="0"/>
                <a:ea typeface="Times New Roman" panose="02020603050405020304" pitchFamily="18" charset="0"/>
              </a:rPr>
              <a:t>Escribir el título de la actividad: escribir el subtítulo de la actividad</a:t>
            </a:r>
          </a:p>
        </p:txBody>
      </p:sp>
      <p:sp>
        <p:nvSpPr>
          <p:cNvPr id="15" name="CuadroTexto 14">
            <a:extLst>
              <a:ext uri="{FF2B5EF4-FFF2-40B4-BE49-F238E27FC236}">
                <a16:creationId xmlns:a16="http://schemas.microsoft.com/office/drawing/2014/main" id="{4CDEFAE1-5D18-1CA3-9A5A-72073D6749FA}"/>
              </a:ext>
            </a:extLst>
          </p:cNvPr>
          <p:cNvSpPr txBox="1"/>
          <p:nvPr/>
        </p:nvSpPr>
        <p:spPr>
          <a:xfrm>
            <a:off x="1458539" y="1381461"/>
            <a:ext cx="4424903" cy="369332"/>
          </a:xfrm>
          <a:prstGeom prst="rect">
            <a:avLst/>
          </a:prstGeom>
          <a:noFill/>
        </p:spPr>
        <p:txBody>
          <a:bodyPr wrap="square" rtlCol="0">
            <a:spAutoFit/>
          </a:bodyPr>
          <a:lstStyle/>
          <a:p>
            <a:r>
              <a:rPr lang="es-ES" sz="1600" b="1" dirty="0">
                <a:solidFill>
                  <a:srgbClr val="EB7332"/>
                </a:solidFill>
              </a:rPr>
              <a:t>DD/MM/AAAA </a:t>
            </a:r>
            <a:r>
              <a:rPr lang="es-ES" dirty="0">
                <a:solidFill>
                  <a:srgbClr val="EC6806"/>
                </a:solidFill>
              </a:rPr>
              <a:t>|</a:t>
            </a:r>
            <a:r>
              <a:rPr lang="es-ES" dirty="0"/>
              <a:t> </a:t>
            </a:r>
            <a:r>
              <a:rPr lang="es-ES" sz="1600" b="1" dirty="0">
                <a:solidFill>
                  <a:srgbClr val="EB7332"/>
                </a:solidFill>
              </a:rPr>
              <a:t>XX:XX a XX:XX</a:t>
            </a:r>
          </a:p>
        </p:txBody>
      </p:sp>
      <p:sp>
        <p:nvSpPr>
          <p:cNvPr id="17" name="CuadroTexto 16">
            <a:extLst>
              <a:ext uri="{FF2B5EF4-FFF2-40B4-BE49-F238E27FC236}">
                <a16:creationId xmlns:a16="http://schemas.microsoft.com/office/drawing/2014/main" id="{2A898EE1-B0A8-CEB9-625A-BADC0705C7B5}"/>
              </a:ext>
            </a:extLst>
          </p:cNvPr>
          <p:cNvSpPr txBox="1"/>
          <p:nvPr/>
        </p:nvSpPr>
        <p:spPr>
          <a:xfrm>
            <a:off x="600817" y="2157303"/>
            <a:ext cx="5634883" cy="5570756"/>
          </a:xfrm>
          <a:prstGeom prst="rect">
            <a:avLst/>
          </a:prstGeom>
          <a:noFill/>
        </p:spPr>
        <p:txBody>
          <a:bodyPr wrap="square" numCol="1" rtlCol="0">
            <a:spAutoFit/>
          </a:bodyPr>
          <a:lstStyle/>
          <a:p>
            <a:pPr algn="ctr">
              <a:spcAft>
                <a:spcPts val="1200"/>
              </a:spcAft>
            </a:pPr>
            <a:r>
              <a:rPr lang="es-ES" sz="1600" b="1" dirty="0">
                <a:solidFill>
                  <a:srgbClr val="EB7332"/>
                </a:solidFill>
              </a:rPr>
              <a:t>PROGRAMA</a:t>
            </a:r>
          </a:p>
          <a:p>
            <a:pPr algn="just"/>
            <a:endParaRPr lang="es-ES" sz="600" dirty="0"/>
          </a:p>
          <a:p>
            <a:pPr algn="just"/>
            <a:r>
              <a:rPr lang="es-ES" sz="1200" b="1" dirty="0">
                <a:solidFill>
                  <a:srgbClr val="EC6806"/>
                </a:solidFill>
                <a:effectLst/>
                <a:ea typeface="Calibri" panose="020F0502020204030204" pitchFamily="34" charset="0"/>
                <a:cs typeface="Times New Roman" panose="02020603050405020304" pitchFamily="18" charset="0"/>
              </a:rPr>
              <a:t>BLOQUE 1</a:t>
            </a:r>
          </a:p>
          <a:p>
            <a:pPr algn="just"/>
            <a:endParaRPr lang="es-ES" sz="1200" b="1" dirty="0">
              <a:effectLst/>
              <a:ea typeface="Calibri" panose="020F0502020204030204" pitchFamily="34" charset="0"/>
              <a:cs typeface="Times New Roman" panose="02020603050405020304" pitchFamily="18" charset="0"/>
            </a:endParaRPr>
          </a:p>
          <a:p>
            <a:pPr algn="just"/>
            <a:r>
              <a:rPr lang="es-ES" sz="1200" b="1" dirty="0">
                <a:effectLst/>
                <a:ea typeface="Calibri" panose="020F0502020204030204" pitchFamily="34" charset="0"/>
                <a:cs typeface="Times New Roman" panose="02020603050405020304" pitchFamily="18" charset="0"/>
              </a:rPr>
              <a:t>00:00 – 00:00 h | </a:t>
            </a:r>
            <a:r>
              <a:rPr lang="es-ES" sz="1200" b="1" i="1" dirty="0">
                <a:effectLst/>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ffectLst/>
                <a:ea typeface="Calibri" panose="020F0502020204030204" pitchFamily="34" charset="0"/>
                <a:cs typeface="Times New Roman" panose="02020603050405020304" pitchFamily="18" charset="0"/>
              </a:rPr>
              <a:t>Ponente: …</a:t>
            </a:r>
          </a:p>
          <a:p>
            <a:pPr algn="just"/>
            <a:endParaRPr lang="es-ES" sz="1200" dirty="0">
              <a:effectLst/>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ffectLst/>
              <a:ea typeface="Calibri" panose="020F0502020204030204" pitchFamily="34" charset="0"/>
              <a:cs typeface="Times New Roman" panose="02020603050405020304" pitchFamily="18" charset="0"/>
            </a:endParaRPr>
          </a:p>
          <a:p>
            <a:pPr algn="just"/>
            <a:r>
              <a:rPr lang="es-ES" sz="1200" b="1" dirty="0">
                <a:solidFill>
                  <a:srgbClr val="EC6806"/>
                </a:solidFill>
                <a:effectLst/>
                <a:ea typeface="Calibri" panose="020F0502020204030204" pitchFamily="34" charset="0"/>
                <a:cs typeface="Times New Roman" panose="02020603050405020304" pitchFamily="18" charset="0"/>
              </a:rPr>
              <a:t>BLOQUE 2</a:t>
            </a:r>
          </a:p>
          <a:p>
            <a:pPr algn="just"/>
            <a:endParaRPr lang="es-ES" sz="1200" b="1"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solidFill>
                  <a:srgbClr val="EC6806"/>
                </a:solidFill>
                <a:ea typeface="Calibri" panose="020F0502020204030204" pitchFamily="34" charset="0"/>
                <a:cs typeface="Times New Roman" panose="02020603050405020304" pitchFamily="18" charset="0"/>
              </a:rPr>
              <a:t>BLOQUE 3</a:t>
            </a:r>
          </a:p>
          <a:p>
            <a:pPr algn="just"/>
            <a:endParaRPr lang="es-ES" sz="1200" b="1"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r"/>
            <a:endParaRPr lang="es-ES" sz="1200" i="1" dirty="0">
              <a:highlight>
                <a:srgbClr val="FFFF00"/>
              </a:highlight>
              <a:ea typeface="Calibri" panose="020F0502020204030204" pitchFamily="34" charset="0"/>
              <a:cs typeface="Times New Roman" panose="02020603050405020304" pitchFamily="18" charset="0"/>
            </a:endParaRPr>
          </a:p>
          <a:p>
            <a:pPr algn="r"/>
            <a:r>
              <a:rPr lang="es-ES" sz="1200" i="1" dirty="0">
                <a:highlight>
                  <a:srgbClr val="FFFF00"/>
                </a:highlight>
                <a:ea typeface="Calibri" panose="020F0502020204030204" pitchFamily="34" charset="0"/>
                <a:cs typeface="Times New Roman" panose="02020603050405020304" pitchFamily="18" charset="0"/>
              </a:rPr>
              <a:t>UTILIZAR ESTA HOJA ES OPCIONAL. EN CASO DE NO HABER PROGRAMA, ELIMINARLA</a:t>
            </a:r>
          </a:p>
          <a:p>
            <a:pPr algn="ctr"/>
            <a:r>
              <a:rPr lang="es-ES" sz="1200" i="1" dirty="0">
                <a:highlight>
                  <a:srgbClr val="FFFF00"/>
                </a:highlight>
                <a:ea typeface="Calibri" panose="020F0502020204030204" pitchFamily="34" charset="0"/>
                <a:cs typeface="Times New Roman" panose="02020603050405020304" pitchFamily="18" charset="0"/>
              </a:rPr>
              <a:t>SE RECUERDA ELIMINAR ESTA NOTA EN LA VERSIÓN DEFINITIVA</a:t>
            </a:r>
          </a:p>
        </p:txBody>
      </p:sp>
      <p:sp>
        <p:nvSpPr>
          <p:cNvPr id="19" name="CuadroTexto 18">
            <a:extLst>
              <a:ext uri="{FF2B5EF4-FFF2-40B4-BE49-F238E27FC236}">
                <a16:creationId xmlns:a16="http://schemas.microsoft.com/office/drawing/2014/main" id="{719F4D8C-0F9C-672C-7D24-F8BC8D821320}"/>
              </a:ext>
            </a:extLst>
          </p:cNvPr>
          <p:cNvSpPr txBox="1"/>
          <p:nvPr/>
        </p:nvSpPr>
        <p:spPr>
          <a:xfrm>
            <a:off x="2056191" y="8879924"/>
            <a:ext cx="2456235"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Lugar: Escribir el lugar / ONLINE</a:t>
            </a:r>
          </a:p>
        </p:txBody>
      </p:sp>
      <p:sp>
        <p:nvSpPr>
          <p:cNvPr id="21" name="CuadroTexto 20">
            <a:extLst>
              <a:ext uri="{FF2B5EF4-FFF2-40B4-BE49-F238E27FC236}">
                <a16:creationId xmlns:a16="http://schemas.microsoft.com/office/drawing/2014/main" id="{0D8911D5-0922-F9A1-3DFB-AE6E891279BF}"/>
              </a:ext>
            </a:extLst>
          </p:cNvPr>
          <p:cNvSpPr txBox="1"/>
          <p:nvPr/>
        </p:nvSpPr>
        <p:spPr>
          <a:xfrm>
            <a:off x="2051803" y="9134210"/>
            <a:ext cx="3326722"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Fecha: XX/XX/202X</a:t>
            </a:r>
          </a:p>
        </p:txBody>
      </p:sp>
      <p:pic>
        <p:nvPicPr>
          <p:cNvPr id="23" name="Imagen 22">
            <a:extLst>
              <a:ext uri="{FF2B5EF4-FFF2-40B4-BE49-F238E27FC236}">
                <a16:creationId xmlns:a16="http://schemas.microsoft.com/office/drawing/2014/main" id="{1306973E-5C77-12D2-3989-20F011681754}"/>
              </a:ext>
            </a:extLst>
          </p:cNvPr>
          <p:cNvPicPr>
            <a:picLocks noChangeAspect="1"/>
          </p:cNvPicPr>
          <p:nvPr/>
        </p:nvPicPr>
        <p:blipFill>
          <a:blip r:embed="rId3"/>
          <a:stretch>
            <a:fillRect/>
          </a:stretch>
        </p:blipFill>
        <p:spPr>
          <a:xfrm>
            <a:off x="1940366" y="8897917"/>
            <a:ext cx="114300" cy="177800"/>
          </a:xfrm>
          <a:prstGeom prst="rect">
            <a:avLst/>
          </a:prstGeom>
        </p:spPr>
      </p:pic>
      <p:pic>
        <p:nvPicPr>
          <p:cNvPr id="25" name="Imagen 24">
            <a:extLst>
              <a:ext uri="{FF2B5EF4-FFF2-40B4-BE49-F238E27FC236}">
                <a16:creationId xmlns:a16="http://schemas.microsoft.com/office/drawing/2014/main" id="{41563603-5573-14DD-FE5A-8E541A6FB903}"/>
              </a:ext>
            </a:extLst>
          </p:cNvPr>
          <p:cNvPicPr>
            <a:picLocks noChangeAspect="1"/>
          </p:cNvPicPr>
          <p:nvPr/>
        </p:nvPicPr>
        <p:blipFill>
          <a:blip r:embed="rId4"/>
          <a:stretch>
            <a:fillRect/>
          </a:stretch>
        </p:blipFill>
        <p:spPr>
          <a:xfrm>
            <a:off x="1921316" y="9199828"/>
            <a:ext cx="152400" cy="152400"/>
          </a:xfrm>
          <a:prstGeom prst="rect">
            <a:avLst/>
          </a:prstGeom>
        </p:spPr>
      </p:pic>
      <p:sp>
        <p:nvSpPr>
          <p:cNvPr id="6" name="CuadroTexto 5">
            <a:extLst>
              <a:ext uri="{FF2B5EF4-FFF2-40B4-BE49-F238E27FC236}">
                <a16:creationId xmlns:a16="http://schemas.microsoft.com/office/drawing/2014/main" id="{2C26CC57-51F6-9BB4-9A0F-2943F854F252}"/>
              </a:ext>
            </a:extLst>
          </p:cNvPr>
          <p:cNvSpPr txBox="1"/>
          <p:nvPr/>
        </p:nvSpPr>
        <p:spPr>
          <a:xfrm>
            <a:off x="600818" y="8025581"/>
            <a:ext cx="5282624" cy="461665"/>
          </a:xfrm>
          <a:prstGeom prst="rect">
            <a:avLst/>
          </a:prstGeom>
          <a:solidFill>
            <a:schemeClr val="accent6">
              <a:lumMod val="20000"/>
              <a:lumOff val="80000"/>
            </a:schemeClr>
          </a:solidFill>
          <a:ln>
            <a:solidFill>
              <a:schemeClr val="accent6">
                <a:lumMod val="75000"/>
              </a:schemeClr>
            </a:solidFill>
          </a:ln>
        </p:spPr>
        <p:txBody>
          <a:bodyPr wrap="square">
            <a:spAutoFit/>
          </a:bodyPr>
          <a:lstStyle/>
          <a:p>
            <a:pPr algn="ct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Solicitada su acreditación a la Comisión de Formación Continuada de las Profesiones Sanitarias de Aragón, n.º exp.: 00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000</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00</a:t>
            </a:r>
            <a:r>
              <a:rPr lang="pl-PL" sz="1200" i="1" dirty="0">
                <a:solidFill>
                  <a:schemeClr val="accent6">
                    <a:lumMod val="50000"/>
                  </a:schemeClr>
                </a:solidFill>
                <a:latin typeface="+mj-lt"/>
                <a:ea typeface="Calibri" panose="020F0502020204030204" pitchFamily="34" charset="0"/>
                <a:cs typeface="Times New Roman" panose="02020603050405020304" pitchFamily="18" charset="0"/>
              </a:rPr>
              <a:t> 00</a:t>
            </a:r>
            <a:r>
              <a:rPr lang="es-ES" sz="1200" i="1" dirty="0">
                <a:solidFill>
                  <a:schemeClr val="accent6">
                    <a:lumMod val="50000"/>
                  </a:schemeClr>
                </a:solidFill>
                <a:latin typeface="+mj-lt"/>
                <a:ea typeface="Calibri" panose="020F0502020204030204" pitchFamily="34" charset="0"/>
                <a:cs typeface="Times New Roman" panose="02020603050405020304" pitchFamily="18" charset="0"/>
              </a:rPr>
              <a:t>00 A</a:t>
            </a:r>
            <a:endParaRPr lang="es-ES" i="1" dirty="0">
              <a:solidFill>
                <a:schemeClr val="accent6">
                  <a:lumMod val="50000"/>
                </a:schemeClr>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532364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187</TotalTime>
  <Words>586</Words>
  <Application>Microsoft Office PowerPoint</Application>
  <PresentationFormat>A4 (210 x 297 mm)</PresentationFormat>
  <Paragraphs>50</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Calibri Light</vt:lpstr>
      <vt:lpstr>Trebuchet MS</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Aragón</dc:creator>
  <cp:lastModifiedBy>Alicia Ferrer Sanz</cp:lastModifiedBy>
  <cp:revision>26</cp:revision>
  <dcterms:created xsi:type="dcterms:W3CDTF">2021-10-07T06:51:24Z</dcterms:created>
  <dcterms:modified xsi:type="dcterms:W3CDTF">2026-08-31T10:41:20Z</dcterms:modified>
</cp:coreProperties>
</file>